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80" r:id="rId6"/>
    <p:sldId id="282" r:id="rId7"/>
    <p:sldId id="284" r:id="rId8"/>
    <p:sldId id="283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Тема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7.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Оценка эффективности агробизнеса</a:t>
            </a: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endParaRPr lang="ru-RU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3400" dirty="0" smtClean="0"/>
              <a:t>               </a:t>
            </a: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Данные для расчета показателей эффективности берутся из экономической характеристики и соответствующих разделов проекта хозяйства.</a:t>
            </a:r>
          </a:p>
          <a:p>
            <a:pPr algn="just">
              <a:buNone/>
            </a:pP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                В валовую продукцию сельского хозяйства включается выход продукции растениеводства и животноводства. Проектный объем производства валовой продукции в денежном выражении по сравнению с исходным периодом характеризует изменение размеров хозяйства и процесс концентрации сельскохозяйственного производства. Он также используется для установления соотношений в развитии отраслей сельского хозяйства, проведения ряда других экономических расчетов. Об изменениях, </a:t>
            </a: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произошедших </a:t>
            </a: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в специализации хозяйства, можно судить по сокращению числа и увеличению удельного веса ведущих отраслей в структуре товарной продукции сельского хозяйства.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Основными мероприятиями, за счет которых происходит рост урожайности культур и продуктивности угодий, являются мелиорация земель и химизация сельского хозяйства, соблюдение технологических процессов производства за счет их механизации. В сочетании с рациональной организацией использования земель эти мероприятия способствуют повышению экономической эффективности труда, техники и в конечном счете всего сельскохозяйственного производства.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  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        Пример.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Сельхозпредприятие коренным образом изменило свою специализацию. Если ранее оно имело 10 товарных отраслей, то в перспективе - только четыре. Существенно повысился уровень концентрации производства. Так, объем производства валовой продукции увеличился в 1,8 раза и достиг 2,5 млн. тенге.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1442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Основным источником роста продукции стали увеличение поголовья скота и его продуктивности, повышение урожайности культур. Содержание высокопродуктивного скота возможно лишь с организацией прочной кормовой базы; необходимый рост производства кормов обеспечивается благодаря созданию орошаемых культурных пастбищ, повышению продуктивности угодий, механизации уборки, хранения и приготовления кормов. В результате этих изменений, а также замены ручного труда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механизированным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производительность труда выросла в 2,2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раза.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3300"/>
                </a:solidFill>
              </a:rPr>
              <a:t>         </a:t>
            </a:r>
            <a:r>
              <a:rPr lang="ru-RU" sz="3300" b="1" dirty="0" smtClean="0">
                <a:solidFill>
                  <a:srgbClr val="003300"/>
                </a:solidFill>
                <a:latin typeface="Comic Sans MS" pitchFamily="66" charset="0"/>
              </a:rPr>
              <a:t>Полная обеспеченность хозяйства производственными постройками, автомашинами и сельскохозяйственной техникой способствует повышению уровня интенсивности. Об этом свидетельствует рост основных производственных фондов в расчете на 1 га условной пашни.</a:t>
            </a:r>
          </a:p>
          <a:p>
            <a:pPr algn="just">
              <a:buNone/>
            </a:pPr>
            <a:r>
              <a:rPr lang="ru-RU" sz="3300" b="1" dirty="0" smtClean="0">
                <a:solidFill>
                  <a:srgbClr val="003300"/>
                </a:solidFill>
                <a:latin typeface="Comic Sans MS" pitchFamily="66" charset="0"/>
              </a:rPr>
              <a:t>          Рост фондов, улучшение использования земельных угодий в сочетании с лучшей организацией труда способствуют снижению затрат на получение 1 </a:t>
            </a:r>
            <a:r>
              <a:rPr lang="ru-RU" sz="3300" b="1" dirty="0" err="1" smtClean="0">
                <a:solidFill>
                  <a:srgbClr val="003300"/>
                </a:solidFill>
                <a:latin typeface="Comic Sans MS" pitchFamily="66" charset="0"/>
              </a:rPr>
              <a:t>ц</a:t>
            </a:r>
            <a:r>
              <a:rPr lang="ru-RU" sz="3300" b="1" dirty="0" smtClean="0">
                <a:solidFill>
                  <a:srgbClr val="003300"/>
                </a:solidFill>
                <a:latin typeface="Comic Sans MS" pitchFamily="66" charset="0"/>
              </a:rPr>
              <a:t> зерна и молока.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404664"/>
            <a:ext cx="4413176" cy="645333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/>
              <a:t>         </a:t>
            </a:r>
            <a:r>
              <a:rPr lang="ru-RU" b="1" dirty="0" smtClean="0">
                <a:latin typeface="Comic Sans MS" pitchFamily="66" charset="0"/>
              </a:rPr>
              <a:t>Такие преобразования в значительной степени влияют на общую эффективность сельскохозяйственного производства: увеличение чистого дохода, повышение рентабельности производства. Эти показатели позволяют вести сельскохозяйственное производство на расширенной основе, повысить расходы на создание и улучшение материальных и культурно-бытовых </a:t>
            </a:r>
            <a:r>
              <a:rPr lang="ru-RU" b="1" dirty="0" smtClean="0">
                <a:latin typeface="Comic Sans MS" pitchFamily="66" charset="0"/>
              </a:rPr>
              <a:t>условий </a:t>
            </a:r>
            <a:r>
              <a:rPr lang="ru-RU" b="1" dirty="0" smtClean="0">
                <a:latin typeface="Comic Sans MS" pitchFamily="66" charset="0"/>
              </a:rPr>
              <a:t>жизни работников сельхозпредприятия.</a:t>
            </a:r>
          </a:p>
          <a:p>
            <a:pPr marL="0" indent="0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85202"/>
            <a:ext cx="4536504" cy="2910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Программа по развитию агропромышленного комплекса в Республике Казахстан на 2013-2020 годы «Агробизнес-2020»</a:t>
            </a:r>
            <a:endParaRPr lang="ru-RU" sz="24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Основание для разработки:</a:t>
            </a:r>
          </a:p>
          <a:p>
            <a:pPr marL="514350" indent="-514350"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Стратегический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план развития Республики Казахстан до 2020 года, утвержденный Указом Президента Республики Казахстан от  1 февраля 2010 года №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922.</a:t>
            </a: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marL="514350" indent="-514350" algn="just">
              <a:buNone/>
            </a:pP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marL="514350" indent="-514350"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Послание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Президента Республики Казахстан – Лидера Нации Н.А.Назарбаева народу Казахстана 27 января 2012 г «Социально-экономическая модернизация – главный вектор развития Казахстана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».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7"/>
            <a:ext cx="5832648" cy="367240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Ответственный исполнитель:    Министерство сельского хозяйства Республики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Казахстан.</a:t>
            </a: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Цель: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Создание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условий для повышения конкурентоспособности субъектов АПК Республики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Казахстан.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56992"/>
            <a:ext cx="3647293" cy="335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solidFill>
                  <a:srgbClr val="003300"/>
                </a:solidFill>
                <a:latin typeface="Comic Sans MS" pitchFamily="66" charset="0"/>
              </a:rPr>
              <a:t>Задачи</a:t>
            </a:r>
            <a:r>
              <a:rPr lang="ru-RU" sz="2200" dirty="0" smtClean="0">
                <a:solidFill>
                  <a:srgbClr val="003300"/>
                </a:solidFill>
                <a:latin typeface="Comic Sans MS" pitchFamily="66" charset="0"/>
              </a:rPr>
              <a:t>	</a:t>
            </a:r>
            <a:br>
              <a:rPr lang="ru-RU" sz="2200" dirty="0" smtClean="0">
                <a:solidFill>
                  <a:srgbClr val="003300"/>
                </a:solidFill>
                <a:latin typeface="Comic Sans MS" pitchFamily="66" charset="0"/>
              </a:rPr>
            </a:br>
            <a:endParaRPr lang="ru-RU" sz="22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7216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1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  Финансовое оздоровление АПК; </a:t>
            </a:r>
          </a:p>
          <a:p>
            <a:pPr>
              <a:buNone/>
            </a:pP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2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  Повышение экономической доступности товаров, работ и услуг   для субъектов АПК;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экономической доступности товаров, работ и услуг в растениеводстве;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физической доступности услуг по хранению зерна;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экономической доступности воды для сельскохозяйственных товаропроизводителей; 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экономической доступности товаров, работ и услуг в животноводстве и товарном рыбоводстве;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экономической доступности товаров, работ и услуг для производства продукции глубокой переработки </a:t>
            </a:r>
            <a:r>
              <a:rPr lang="ru-RU" b="1" dirty="0" err="1" smtClean="0">
                <a:solidFill>
                  <a:srgbClr val="003300"/>
                </a:solidFill>
                <a:latin typeface="Comic Sans MS" pitchFamily="66" charset="0"/>
              </a:rPr>
              <a:t>сельхозсырья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экономической доступности финансовых услуг;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доступности, товаров, работ и услуг в рамках реализации приоритетных инвестиционных проектов;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экономической доступности образовательных услуг, результатов аграрной науки и консультационных услуг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3. Развитие государственных систем обеспечения субъектов АПК;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Развитие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системы фитосанитарной безопасности;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азвитие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системы ветеринарной безопасности;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Развитие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инфраструктуры </a:t>
            </a:r>
            <a:r>
              <a:rPr lang="ru-RU" b="1" dirty="0" err="1" smtClean="0">
                <a:solidFill>
                  <a:srgbClr val="003300"/>
                </a:solidFill>
                <a:latin typeface="Comic Sans MS" pitchFamily="66" charset="0"/>
              </a:rPr>
              <a:t>водообеспечения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u="sng" dirty="0" smtClean="0">
                <a:latin typeface="Comic Sans MS" pitchFamily="66" charset="0"/>
              </a:rPr>
              <a:t>Цель</a:t>
            </a:r>
            <a:r>
              <a:rPr lang="ru-RU" b="1" dirty="0" smtClean="0">
                <a:latin typeface="Comic Sans MS" pitchFamily="66" charset="0"/>
              </a:rPr>
              <a:t>: Иметь представление об оценке эффективности </a:t>
            </a:r>
            <a:r>
              <a:rPr lang="ru-RU" b="1" dirty="0" err="1" smtClean="0">
                <a:latin typeface="Comic Sans MS" pitchFamily="66" charset="0"/>
              </a:rPr>
              <a:t>агробизнеса</a:t>
            </a:r>
            <a:endParaRPr lang="ru-RU" b="1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ru-RU" b="1" u="sng" dirty="0" smtClean="0">
                <a:latin typeface="Comic Sans MS" pitchFamily="66" charset="0"/>
              </a:rPr>
              <a:t>Перечень вопросов, выносимых для рассмотрения:</a:t>
            </a:r>
            <a:endParaRPr lang="ru-RU" b="1" dirty="0" smtClean="0">
              <a:latin typeface="Comic Sans MS" pitchFamily="66" charset="0"/>
            </a:endParaRPr>
          </a:p>
          <a:p>
            <a:pPr algn="just"/>
            <a:r>
              <a:rPr lang="ru-RU" b="1" dirty="0" smtClean="0">
                <a:latin typeface="Comic Sans MS" pitchFamily="66" charset="0"/>
              </a:rPr>
              <a:t>Оценка экономической эффективности. </a:t>
            </a:r>
          </a:p>
          <a:p>
            <a:pPr algn="just"/>
            <a:r>
              <a:rPr lang="ru-RU" b="1" dirty="0" smtClean="0">
                <a:latin typeface="Comic Sans MS" pitchFamily="66" charset="0"/>
              </a:rPr>
              <a:t>Методика определения экономической эффективности </a:t>
            </a:r>
            <a:r>
              <a:rPr lang="ru-RU" b="1" dirty="0" err="1" smtClean="0">
                <a:latin typeface="Comic Sans MS" pitchFamily="66" charset="0"/>
              </a:rPr>
              <a:t>агробизнеса</a:t>
            </a:r>
            <a:r>
              <a:rPr lang="ru-RU" b="1" dirty="0" smtClean="0">
                <a:latin typeface="Comic Sans MS" pitchFamily="66" charset="0"/>
              </a:rPr>
              <a:t>. </a:t>
            </a:r>
          </a:p>
          <a:p>
            <a:pPr algn="just"/>
            <a:r>
              <a:rPr lang="ru-RU" b="1" dirty="0" smtClean="0">
                <a:latin typeface="Comic Sans MS" pitchFamily="66" charset="0"/>
              </a:rPr>
              <a:t>Основные направления повышения эффективности </a:t>
            </a:r>
            <a:r>
              <a:rPr lang="ru-RU" b="1" dirty="0" err="1" smtClean="0">
                <a:latin typeface="Comic Sans MS" pitchFamily="66" charset="0"/>
              </a:rPr>
              <a:t>агробизнеса</a:t>
            </a:r>
            <a:r>
              <a:rPr lang="ru-RU" b="1" dirty="0" smtClean="0">
                <a:latin typeface="Comic Sans MS" pitchFamily="66" charset="0"/>
              </a:rPr>
              <a:t> в Республике Казахстан.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6000792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>4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эффективности систем государственного регулирования АПК.</a:t>
            </a:r>
          </a:p>
          <a:p>
            <a:pPr algn="just"/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эффективности агрохимического обслуживания  сельского хозяйства;</a:t>
            </a:r>
          </a:p>
          <a:p>
            <a:pPr algn="just"/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Развитие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систем информационного обеспечения субъектов АПК;</a:t>
            </a:r>
          </a:p>
          <a:p>
            <a:pPr algn="just"/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эффективности государственного сортоиспытания сельскохозяйственных культур;</a:t>
            </a:r>
          </a:p>
          <a:p>
            <a:pPr algn="just"/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Развитие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системы оказания государственных услуг для субъектов АПК;</a:t>
            </a:r>
          </a:p>
          <a:p>
            <a:pPr algn="just"/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Развитие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системы технического регулирования в сельском хозяйстве;</a:t>
            </a:r>
          </a:p>
          <a:p>
            <a:pPr algn="just"/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эффективности системы государственного контроля и надзора в АПК;</a:t>
            </a:r>
          </a:p>
          <a:p>
            <a:pPr algn="just"/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Создание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условий для развития производства и оборота  органической сельскохозяйственной продукции.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3300"/>
                </a:solidFill>
                <a:latin typeface="Comic Sans MS" pitchFamily="66" charset="0"/>
              </a:rPr>
              <a:t>Целевые индикаторы</a:t>
            </a:r>
            <a:endParaRPr lang="ru-RU" sz="18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Увеличение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объема государственной поддержки сельского хозяйства за счет субсидирования субъектов АПК в 4,4 раза к 2020 году;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Объем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кредитов СХТП, прошедших через меры финансового оздоровления, 300 млрд. тенге к 2015 году;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Объем негосударственных кредитных средств, привлеченных в АПК за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счет мер по повышению доступности кредитов и лизинга, до 2 трлн. тенге за 2013-2020 гг.; 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Снижение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коэффициента угрозы распространения карантинных и  особо опасных вредных организмов до 0,88 к 2020 году;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Увеличение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доли пищевой продукции, подверженной мониторинговым лабораторным исследованиям до 0,4 % к 2020 году;</a:t>
            </a:r>
          </a:p>
          <a:p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Доля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государственных услуг, переведенных в электронный формат, 62 % к 2015 году.</a:t>
            </a: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sz="3100" b="1" u="sng" dirty="0" smtClean="0">
                <a:solidFill>
                  <a:srgbClr val="003300"/>
                </a:solidFill>
                <a:latin typeface="Comic Sans MS" pitchFamily="66" charset="0"/>
              </a:rPr>
              <a:t>Контрольные вопросы для самопроверки.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</a:br>
            <a:endParaRPr lang="ru-RU" sz="31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</a:rPr>
              <a:t>1.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Показатели экономической эффективности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2. Показатели размера хозяйства и производства 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3. Показатели уровня интенсивности производства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4. Результативные показатели эффективности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5. Цель отраслевой  программы «Агробизнес-2020»</a:t>
            </a:r>
          </a:p>
          <a:p>
            <a:endParaRPr lang="ru-RU" sz="3000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76672"/>
            <a:ext cx="8189512" cy="525658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         </a:t>
            </a:r>
            <a:r>
              <a:rPr lang="ru-RU" b="1" dirty="0" smtClean="0">
                <a:latin typeface="Comic Sans MS" pitchFamily="66" charset="0"/>
              </a:rPr>
              <a:t>При анализе развития сельскохозяйственного производства в целом по хозяйству или отдельным отраслям, при проведении работ по мелиорации земель и трансформации угодий, по углублению специализации хозяйства и повышению уровня концентрации производства необходимо давать им экономическую оценку, определять эффективность принятых проектных решений.</a:t>
            </a:r>
          </a:p>
          <a:p>
            <a:pPr algn="just">
              <a:buNone/>
            </a:pPr>
            <a:r>
              <a:rPr lang="ru-RU" b="1" dirty="0" smtClean="0">
                <a:latin typeface="Comic Sans MS" pitchFamily="66" charset="0"/>
              </a:rPr>
              <a:t>         </a:t>
            </a:r>
          </a:p>
          <a:p>
            <a:pPr algn="just">
              <a:buNone/>
            </a:pPr>
            <a:r>
              <a:rPr lang="ru-RU" b="1" dirty="0" smtClean="0">
                <a:latin typeface="Comic Sans MS" pitchFamily="66" charset="0"/>
              </a:rPr>
              <a:t>            Для всесторонней экономической характеристики процесса производства пользуются системой показателей эффективности. Эти показатели должны отражать использование всех факторов производства: земли, трудовых и материальных ресурсов.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71504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sz="3800" b="1" dirty="0" smtClean="0">
                <a:latin typeface="Comic Sans MS" pitchFamily="66" charset="0"/>
              </a:rPr>
              <a:t>Система показателей эффективности включает размер валовой продукции, валового и чистого доходов в расчете на гектар сельскохозяйственных угодий (эффективность использования земель), на среднегодового работника (производительность труда), на 1 тенге основных производственных фондов (эффективность использования фондов). Каждый из этих показателей дополняет друг друга, освещая одну из сторон эффективности производства продукции в хозяйстве.</a:t>
            </a:r>
          </a:p>
          <a:p>
            <a:pPr algn="just">
              <a:buNone/>
            </a:pPr>
            <a:r>
              <a:rPr lang="ru-RU" sz="3800" b="1" dirty="0" smtClean="0">
                <a:latin typeface="Comic Sans MS" pitchFamily="66" charset="0"/>
              </a:rPr>
              <a:t>         </a:t>
            </a:r>
          </a:p>
          <a:p>
            <a:pPr algn="just">
              <a:buNone/>
            </a:pPr>
            <a:r>
              <a:rPr lang="ru-RU" sz="3800" b="1" dirty="0" smtClean="0">
                <a:latin typeface="Comic Sans MS" pitchFamily="66" charset="0"/>
              </a:rPr>
              <a:t>          Экономическая эффективность всего сельскохозяйственного производства, а также растениеводства и животноводства определяется рентабельностью. Она исчисляется путем отнесения чистого дохода к общей сумме текущих материальных и трудовых затрат на его получение. Рентабельность выражается в процентах (таблица 1).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1" y="513184"/>
          <a:ext cx="7715303" cy="6016392"/>
        </p:xfrm>
        <a:graphic>
          <a:graphicData uri="http://schemas.openxmlformats.org/drawingml/2006/table">
            <a:tbl>
              <a:tblPr/>
              <a:tblGrid>
                <a:gridCol w="3929089"/>
                <a:gridCol w="1584176"/>
                <a:gridCol w="923763"/>
                <a:gridCol w="1278275"/>
              </a:tblGrid>
              <a:tr h="1129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Показатели</a:t>
                      </a:r>
                    </a:p>
                  </a:txBody>
                  <a:tcPr marL="25321" marR="25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На исходный период</a:t>
                      </a:r>
                    </a:p>
                  </a:txBody>
                  <a:tcPr marL="25321" marR="25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проекту</a:t>
                      </a:r>
                    </a:p>
                  </a:txBody>
                  <a:tcPr marL="25321" marR="25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Проектный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период к исходному, %</a:t>
                      </a:r>
                    </a:p>
                  </a:txBody>
                  <a:tcPr marL="25321" marR="25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</a:t>
                      </a:r>
                    </a:p>
                  </a:txBody>
                  <a:tcPr marL="25321" marR="25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2</a:t>
                      </a:r>
                    </a:p>
                  </a:txBody>
                  <a:tcPr marL="25321" marR="25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3</a:t>
                      </a:r>
                    </a:p>
                  </a:txBody>
                  <a:tcPr marL="25321" marR="25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4</a:t>
                      </a:r>
                    </a:p>
                  </a:txBody>
                  <a:tcPr marL="25321" marR="25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Размер хозяйства и производства</a:t>
                      </a: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2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1.Площадь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с.-х. угодий - всего, га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9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в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том числе пашни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76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2.Площадь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условной пашни, га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3.Поголовье скота, условных голов</a:t>
                      </a:r>
                      <a:r>
                        <a:rPr lang="ru-RU" sz="1600" b="1" baseline="30000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</a:t>
                      </a: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4.Потребность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в рабочей силе, чел.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5.Стоимость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основных производственных фондов с.-х. назначения, тыс. </a:t>
                      </a: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тенге </a:t>
                      </a: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6.Стоимость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валовой продукции сельского хозяйства, тыс. тенге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7.Стоимость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товарной продукции, тыс. тенге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8.Затраты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живого труда, тыс. </a:t>
                      </a:r>
                      <a:r>
                        <a:rPr lang="ru-RU" sz="1600" b="1" dirty="0" err="1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чел.-дн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.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9.Текущие 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производственные затраты, тыс. тенге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10.Прибыль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, тыс. тенге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000108"/>
          <a:ext cx="8424936" cy="1731692"/>
        </p:xfrm>
        <a:graphic>
          <a:graphicData uri="http://schemas.openxmlformats.org/drawingml/2006/table">
            <a:tbl>
              <a:tblPr/>
              <a:tblGrid>
                <a:gridCol w="4896544"/>
                <a:gridCol w="1008112"/>
                <a:gridCol w="864096"/>
                <a:gridCol w="1656184"/>
              </a:tblGrid>
              <a:tr h="26865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Уровень интенсивности производства</a:t>
                      </a: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20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11. </a:t>
                      </a: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Плотность поголовья крупного рогатого скота на 100 га с</a:t>
                      </a:r>
                      <a:r>
                        <a:rPr lang="ru-RU" sz="16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.-х. </a:t>
                      </a: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угодий,</a:t>
                      </a:r>
                      <a:r>
                        <a:rPr lang="ru-RU" sz="1600" b="1" baseline="0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гол.</a:t>
                      </a: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12. Плотность поголовья свиней на 100 га пашни,</a:t>
                      </a:r>
                      <a:r>
                        <a:rPr lang="ru-RU" sz="1600" b="1" baseline="0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гол.</a:t>
                      </a: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13. Плотность поголовья птицы на 100 га посева зерновых культур,</a:t>
                      </a:r>
                      <a:r>
                        <a:rPr lang="ru-RU" sz="1600" b="1" baseline="0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гол.</a:t>
                      </a: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3429000"/>
          <a:ext cx="8424936" cy="1524000"/>
        </p:xfrm>
        <a:graphic>
          <a:graphicData uri="http://schemas.openxmlformats.org/drawingml/2006/table">
            <a:tbl>
              <a:tblPr/>
              <a:tblGrid>
                <a:gridCol w="8424936"/>
              </a:tblGrid>
              <a:tr h="1412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Коэффициент </a:t>
                      </a:r>
                      <a:r>
                        <a:rPr lang="ru-RU" sz="20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перевода отдельных видов скота в условный крупный рогатый скот: коровы, быки, волы - 1,00; молодняк старше 1 года - 0,50; свиньи взрослые - 0,50; овцы, козы взрослые - 0,10; лошади взрослые - 1,10; куры взрослые - 0,015.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476673"/>
          <a:ext cx="8568952" cy="4458060"/>
        </p:xfrm>
        <a:graphic>
          <a:graphicData uri="http://schemas.openxmlformats.org/drawingml/2006/table">
            <a:tbl>
              <a:tblPr/>
              <a:tblGrid>
                <a:gridCol w="5688632"/>
                <a:gridCol w="1008112"/>
                <a:gridCol w="648072"/>
                <a:gridCol w="1224136"/>
              </a:tblGrid>
              <a:tr h="43204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Результативные показатели эффективности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8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Эффективность использования земли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14. Произведено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на 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100 га с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.-х. 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угодий валовой продукции, ц: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молока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мяса КРС 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мяса</a:t>
                      </a:r>
                      <a:r>
                        <a:rPr lang="ru-RU" sz="1800" b="1" baseline="0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овец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шерсти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15.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Получено на 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100 га пашни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зерна,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ц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16.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Произведено на 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100 га посева зерновых культур: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мяса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птицы,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ц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яиц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, тыс. шт.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785797"/>
          <a:ext cx="8280920" cy="3687655"/>
        </p:xfrm>
        <a:graphic>
          <a:graphicData uri="http://schemas.openxmlformats.org/drawingml/2006/table">
            <a:tbl>
              <a:tblPr/>
              <a:tblGrid>
                <a:gridCol w="4896544"/>
                <a:gridCol w="1008112"/>
                <a:gridCol w="1008112"/>
                <a:gridCol w="1368152"/>
              </a:tblGrid>
              <a:tr h="3961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17.Произведено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на 1 работника, тенге: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28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валовой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продукции 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прибыли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18.Произведено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на 1 </a:t>
                      </a:r>
                      <a:r>
                        <a:rPr lang="ru-RU" sz="1800" b="1" dirty="0" err="1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чел</a:t>
                      </a:r>
                      <a:r>
                        <a:rPr lang="ru-RU" sz="1800" b="1" dirty="0" err="1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.-час</a:t>
                      </a: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.,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тенге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валовой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продукции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прибыли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19.Произведено на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1 тенге производственных фондов, тенге: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валовой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продукции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     прибыли</a:t>
                      </a: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20. </a:t>
                      </a:r>
                      <a:r>
                        <a:rPr lang="ru-RU" sz="1800" b="1" dirty="0">
                          <a:solidFill>
                            <a:srgbClr val="003300"/>
                          </a:solidFill>
                          <a:latin typeface="Comic Sans MS" pitchFamily="66" charset="0"/>
                          <a:ea typeface="Times New Roman"/>
                        </a:rPr>
                        <a:t>Рентабельность производства, %</a:t>
                      </a: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3300"/>
                        </a:solidFill>
                        <a:latin typeface="Comic Sans MS" pitchFamily="66" charset="0"/>
                        <a:ea typeface="Times New Roman"/>
                        <a:cs typeface="Shruti"/>
                      </a:endParaRPr>
                    </a:p>
                  </a:txBody>
                  <a:tcPr marL="25321" marR="253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263704"/>
            <a:ext cx="885828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1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Экономический эффект развития хозяйства и его отраслей определяется при помощи прироста показателей, т.е. путем сопоставления результатов на год освоения проекта с периодом его составления. При этом показатели эффективности исходного периода принимаются за 100%. Данные для расчета показателей эффективности берутся из экономической характеристики и соответствующих разделов проекта хозяйства.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 валовую продукцию сельского хозяйства включается выход продукции растениеводства и животноводства. Проектный объем производства валовой продукции в денежном выражении по сравнению с исходным периодом характеризует изменение размеров хозяйства и процесс концентрации сельскохозяйственного производства. Он также используется для установления соотношений в развитии отраслей сельского хозяйства, проведения ряда других экономических расчетов. Об изменениях, про­изошедших в специализации хозяйства, можно судить по сокращению числа и увеличению удельного веса ведущих отраслей в структуре товарной продукции сельского хозяйства.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1286</Words>
  <Application>Microsoft Office PowerPoint</Application>
  <PresentationFormat>Экран (4:3)</PresentationFormat>
  <Paragraphs>144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Тема 7. Оценка эффективности агробизнеса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Программа по развитию агропромышленного комплекса в Республике Казахстан на 2013-2020 годы «Агробизнес-2020»</vt:lpstr>
      <vt:lpstr>Слайд 17</vt:lpstr>
      <vt:lpstr> Задачи  </vt:lpstr>
      <vt:lpstr>Слайд 19</vt:lpstr>
      <vt:lpstr>Слайд 20</vt:lpstr>
      <vt:lpstr>Целевые индикаторы</vt:lpstr>
      <vt:lpstr> Контрольные вопросы для самопроверки.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эффективности агробизнеса </dc:title>
  <dc:creator>User</dc:creator>
  <cp:lastModifiedBy>Оля</cp:lastModifiedBy>
  <cp:revision>18</cp:revision>
  <dcterms:created xsi:type="dcterms:W3CDTF">2013-11-16T12:57:51Z</dcterms:created>
  <dcterms:modified xsi:type="dcterms:W3CDTF">2014-01-11T05:24:26Z</dcterms:modified>
</cp:coreProperties>
</file>